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89" r:id="rId2"/>
    <p:sldId id="259" r:id="rId3"/>
    <p:sldId id="257" r:id="rId4"/>
    <p:sldId id="290" r:id="rId5"/>
    <p:sldId id="336" r:id="rId6"/>
    <p:sldId id="260" r:id="rId7"/>
    <p:sldId id="265" r:id="rId8"/>
    <p:sldId id="294" r:id="rId9"/>
    <p:sldId id="264" r:id="rId10"/>
    <p:sldId id="333" r:id="rId11"/>
    <p:sldId id="334" r:id="rId12"/>
    <p:sldId id="262" r:id="rId13"/>
    <p:sldId id="266" r:id="rId14"/>
    <p:sldId id="277" r:id="rId15"/>
    <p:sldId id="307" r:id="rId16"/>
    <p:sldId id="332" r:id="rId17"/>
    <p:sldId id="331" r:id="rId18"/>
    <p:sldId id="330" r:id="rId19"/>
    <p:sldId id="310" r:id="rId20"/>
    <p:sldId id="352" r:id="rId21"/>
    <p:sldId id="343" r:id="rId22"/>
    <p:sldId id="319" r:id="rId23"/>
    <p:sldId id="340" r:id="rId24"/>
    <p:sldId id="341" r:id="rId25"/>
    <p:sldId id="339" r:id="rId26"/>
    <p:sldId id="350" r:id="rId27"/>
    <p:sldId id="342" r:id="rId28"/>
    <p:sldId id="324" r:id="rId29"/>
    <p:sldId id="320" r:id="rId30"/>
    <p:sldId id="325" r:id="rId31"/>
    <p:sldId id="321" r:id="rId32"/>
    <p:sldId id="322" r:id="rId33"/>
    <p:sldId id="312" r:id="rId34"/>
    <p:sldId id="344" r:id="rId35"/>
    <p:sldId id="345" r:id="rId36"/>
    <p:sldId id="346" r:id="rId37"/>
    <p:sldId id="347" r:id="rId38"/>
    <p:sldId id="348" r:id="rId39"/>
    <p:sldId id="306" r:id="rId40"/>
    <p:sldId id="303" r:id="rId41"/>
    <p:sldId id="304" r:id="rId42"/>
    <p:sldId id="305" r:id="rId43"/>
    <p:sldId id="353" r:id="rId44"/>
    <p:sldId id="318" r:id="rId45"/>
    <p:sldId id="313" r:id="rId46"/>
    <p:sldId id="316" r:id="rId47"/>
    <p:sldId id="273" r:id="rId48"/>
    <p:sldId id="272" r:id="rId49"/>
    <p:sldId id="326" r:id="rId50"/>
    <p:sldId id="276" r:id="rId51"/>
    <p:sldId id="315" r:id="rId52"/>
    <p:sldId id="351" r:id="rId53"/>
    <p:sldId id="270" r:id="rId54"/>
    <p:sldId id="269" r:id="rId55"/>
    <p:sldId id="279" r:id="rId56"/>
    <p:sldId id="271" r:id="rId57"/>
    <p:sldId id="278" r:id="rId58"/>
    <p:sldId id="297" r:id="rId59"/>
    <p:sldId id="328" r:id="rId60"/>
    <p:sldId id="327" r:id="rId61"/>
    <p:sldId id="283" r:id="rId62"/>
    <p:sldId id="285" r:id="rId63"/>
    <p:sldId id="286" r:id="rId64"/>
    <p:sldId id="298" r:id="rId65"/>
    <p:sldId id="335" r:id="rId66"/>
    <p:sldId id="28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DCDC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0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0FABD-B657-4537-8D23-A31876246E87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41CED-0870-440F-A1B5-EE0D20F2B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4/4/18 2:26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5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9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03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0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6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08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15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90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36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85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4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54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3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8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057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49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8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1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8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71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0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24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10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0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8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4/4/18 2:26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3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6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4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3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2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1845686576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79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6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1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6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14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7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3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5FF08-7D77-4C55-91F8-DBE055A05E8D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chemeClr val="tx1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2BBD1-DD75-4B8D-956E-DE7F2EB02A1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72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647381"/>
            <a:ext cx="9144000" cy="88639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Cross-Cloud Connectivity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sz="2800" dirty="0">
                <a:solidFill>
                  <a:schemeClr val="bg1"/>
                </a:solidFill>
                <a:latin typeface="+mn-lt"/>
              </a:rPr>
              <a:t>University of British Columbia - ICCS – Vancouver, Canada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5539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Diego </a:t>
            </a:r>
            <a:r>
              <a:rPr lang="en-US" dirty="0" err="1">
                <a:solidFill>
                  <a:schemeClr val="bg1"/>
                </a:solidFill>
              </a:rPr>
              <a:t>Casati</a:t>
            </a:r>
            <a:r>
              <a:rPr lang="en-US" dirty="0">
                <a:solidFill>
                  <a:schemeClr val="bg1"/>
                </a:solidFill>
              </a:rPr>
              <a:t> – Senior Software Engineer</a:t>
            </a:r>
          </a:p>
          <a:p>
            <a:r>
              <a:rPr lang="en-US" dirty="0">
                <a:solidFill>
                  <a:schemeClr val="bg1"/>
                </a:solidFill>
              </a:rPr>
              <a:t>Commercial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162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F967-B6B5-8145-A35B-5D95D866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7" y="2906279"/>
            <a:ext cx="6341918" cy="81366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(1) </a:t>
            </a:r>
            <a:r>
              <a:rPr lang="en-US" b="1" dirty="0">
                <a:solidFill>
                  <a:srgbClr val="FF0000"/>
                </a:solidFill>
              </a:rPr>
              <a:t>migrate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 have their workload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3D4004-21D2-3946-9A5C-881A15FD4D20}"/>
              </a:ext>
            </a:extLst>
          </p:cNvPr>
          <p:cNvSpPr txBox="1">
            <a:spLocks/>
          </p:cNvSpPr>
          <p:nvPr/>
        </p:nvSpPr>
        <p:spPr>
          <a:xfrm>
            <a:off x="6380018" y="1978025"/>
            <a:ext cx="5126182" cy="24692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For replication (e.g.: backup)</a:t>
            </a:r>
          </a:p>
          <a:p>
            <a:r>
              <a:rPr lang="en-CA" dirty="0"/>
              <a:t>To comply with a scheduled downtime (e.g.: keep a service running by moving data between Data Centers)</a:t>
            </a:r>
          </a:p>
          <a:p>
            <a:r>
              <a:rPr lang="en-CA" dirty="0">
                <a:solidFill>
                  <a:srgbClr val="FF0000"/>
                </a:solidFill>
              </a:rPr>
              <a:t>Cost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E657AC0-F3F1-8040-9794-E7D40B9A5E4D}"/>
              </a:ext>
            </a:extLst>
          </p:cNvPr>
          <p:cNvSpPr/>
          <p:nvPr/>
        </p:nvSpPr>
        <p:spPr>
          <a:xfrm>
            <a:off x="5901716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F967-B6B5-8145-A35B-5D95D866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8133"/>
            <a:ext cx="4378036" cy="5538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(2) </a:t>
            </a:r>
            <a:r>
              <a:rPr lang="en-US" b="1" dirty="0">
                <a:solidFill>
                  <a:srgbClr val="FF0000"/>
                </a:solidFill>
              </a:rPr>
              <a:t>spanning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two clouds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D3691D2-11A4-D646-8E31-D575E49A36A9}"/>
              </a:ext>
            </a:extLst>
          </p:cNvPr>
          <p:cNvSpPr/>
          <p:nvPr/>
        </p:nvSpPr>
        <p:spPr>
          <a:xfrm>
            <a:off x="5901716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5E21BE-4DBC-A04D-9667-B24DDF05A38B}"/>
              </a:ext>
            </a:extLst>
          </p:cNvPr>
          <p:cNvSpPr txBox="1">
            <a:spLocks/>
          </p:cNvSpPr>
          <p:nvPr/>
        </p:nvSpPr>
        <p:spPr>
          <a:xfrm>
            <a:off x="6380018" y="1978025"/>
            <a:ext cx="5126182" cy="246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To increased </a:t>
            </a:r>
            <a:r>
              <a:rPr lang="en-CA" dirty="0">
                <a:solidFill>
                  <a:srgbClr val="FF0000"/>
                </a:solidFill>
              </a:rPr>
              <a:t>availability</a:t>
            </a:r>
          </a:p>
          <a:p>
            <a:r>
              <a:rPr lang="en-CA" dirty="0"/>
              <a:t>To provide load balancing</a:t>
            </a:r>
          </a:p>
          <a:p>
            <a:r>
              <a:rPr lang="en-CA" dirty="0"/>
              <a:t>To connect to an existing Data Center (e.g.: on premise)</a:t>
            </a:r>
          </a:p>
        </p:txBody>
      </p:sp>
    </p:spTree>
    <p:extLst>
      <p:ext uri="{BB962C8B-B14F-4D97-AF65-F5344CB8AC3E}">
        <p14:creationId xmlns:p14="http://schemas.microsoft.com/office/powerpoint/2010/main" val="33711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AWS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157737" y="2944605"/>
            <a:ext cx="23866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Where?</a:t>
            </a:r>
          </a:p>
        </p:txBody>
      </p:sp>
    </p:spTree>
    <p:extLst>
      <p:ext uri="{BB962C8B-B14F-4D97-AF65-F5344CB8AC3E}">
        <p14:creationId xmlns:p14="http://schemas.microsoft.com/office/powerpoint/2010/main" val="143586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7" y="965199"/>
            <a:ext cx="7367331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site-to-site </a:t>
            </a:r>
            <a:r>
              <a:rPr lang="en-US" sz="5400" b="1" dirty="0">
                <a:solidFill>
                  <a:srgbClr val="FF0000"/>
                </a:solidFill>
              </a:rPr>
              <a:t>VPN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between the clouds using </a:t>
            </a:r>
            <a:r>
              <a:rPr lang="en-US" sz="5400" dirty="0">
                <a:solidFill>
                  <a:srgbClr val="FF0000"/>
                </a:solidFill>
              </a:rPr>
              <a:t>open source </a:t>
            </a:r>
            <a:r>
              <a:rPr lang="en-US" sz="5400" dirty="0"/>
              <a:t>components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157737" y="2944605"/>
            <a:ext cx="17746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74364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ABDDD-3286-4940-9093-4E122EB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7326"/>
            <a:ext cx="10905066" cy="4050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41A412-601B-404F-B24F-4A7EF43AD818}"/>
              </a:ext>
            </a:extLst>
          </p:cNvPr>
          <p:cNvSpPr/>
          <p:nvPr/>
        </p:nvSpPr>
        <p:spPr>
          <a:xfrm>
            <a:off x="5633545" y="3972910"/>
            <a:ext cx="1828800" cy="7462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VPN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5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979C2-485B-694E-A4CE-FBB6B255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04" y="0"/>
            <a:ext cx="8615680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Common V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ocabulary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9D349-94E3-804C-AB1D-520C01F1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68476"/>
              </p:ext>
            </p:extLst>
          </p:nvPr>
        </p:nvGraphicFramePr>
        <p:xfrm>
          <a:off x="556532" y="1998358"/>
          <a:ext cx="10696823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9859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8956964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Acronym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r>
                        <a:rPr lang="en-US" sz="2800" dirty="0" err="1"/>
                        <a:t>Jumpbox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jump server is a </a:t>
                      </a:r>
                      <a:r>
                        <a:rPr lang="en-CA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hardened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and monitored device that spans two dissimilar security zones and provides a controlled means of access between them. 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VPN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CA" sz="2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private network</a:t>
                      </a:r>
                      <a:r>
                        <a:rPr lang="en-CA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lang="en-CA" sz="2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VPN</a:t>
                      </a:r>
                      <a:r>
                        <a:rPr lang="en-CA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extends a </a:t>
                      </a:r>
                      <a:r>
                        <a:rPr lang="en-CA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network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across a public network, and enables users to send and receive data across shared or public networks as if their computing devices were directly connected to the private network.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98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75"/>
          <a:stretch/>
        </p:blipFill>
        <p:spPr>
          <a:xfrm>
            <a:off x="24417" y="1675226"/>
            <a:ext cx="526214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AWS Vocabulary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5740736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9D349-94E3-804C-AB1D-520C01F1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57052"/>
              </p:ext>
            </p:extLst>
          </p:nvPr>
        </p:nvGraphicFramePr>
        <p:xfrm>
          <a:off x="5912427" y="1998358"/>
          <a:ext cx="6151418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87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3771231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Acronym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VPC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CA" sz="20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private cloud</a:t>
                      </a:r>
                      <a:r>
                        <a:rPr lang="en-CA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(VPC) 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 virtual network dedicated to your AWS account. 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EIP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</a:t>
                      </a:r>
                      <a:r>
                        <a:rPr lang="en-CA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CA" sz="20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 IP </a:t>
                      </a:r>
                      <a:r>
                        <a:rPr lang="en-CA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static, public IPv4 address designed for dynamic cloud computing.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Security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CA" sz="20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 group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acts as a virtual firewall for your instance to control inbound and outbound traffic</a:t>
                      </a:r>
                      <a:endParaRPr lang="en-US" sz="4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583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28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17"/>
          <a:stretch/>
        </p:blipFill>
        <p:spPr>
          <a:xfrm>
            <a:off x="7103253" y="1675226"/>
            <a:ext cx="503886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Azure Vocabulary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903409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B6592F-D7E2-D94E-82EB-06A8C5F74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55544"/>
              </p:ext>
            </p:extLst>
          </p:nvPr>
        </p:nvGraphicFramePr>
        <p:xfrm>
          <a:off x="556532" y="1675226"/>
          <a:ext cx="6151418" cy="4868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87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3771231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Acronym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VNET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Virtual Network enables Azure resources to communicate with each other and the internet.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PIP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PIP is a </a:t>
                      </a:r>
                      <a:r>
                        <a:rPr lang="en-CA" sz="2000" b="0" i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instance-level IP address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associated with the VM in addition to the VIP.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NSG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CA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security group (NSG) 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contains a list of security rules that allow or deny network traffic to resources connected to Azure Virtual Networks (</a:t>
                      </a:r>
                      <a:r>
                        <a:rPr lang="en-CA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VNet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en-US" sz="4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583436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UDR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User defined routes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15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94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89E1-996D-BA47-84DF-2C5D7C8F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breakdown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D6AA3-E1BB-3541-9865-EE1ACFE2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58" y="1550010"/>
            <a:ext cx="7550363" cy="51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5FC68C-DEF0-3E42-ADA5-5E4DA110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1717763" y="131000"/>
            <a:ext cx="8775830" cy="67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9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B243-C9E7-354A-B587-F1F2A97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– in pieces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71BBAA-76AE-8D4B-89CF-3C1FE8A7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390724"/>
              </p:ext>
            </p:extLst>
          </p:nvPr>
        </p:nvGraphicFramePr>
        <p:xfrm>
          <a:off x="321563" y="2057400"/>
          <a:ext cx="11548871" cy="249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5554735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Database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Compute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????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588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Database: Cassandra</a:t>
            </a:r>
          </a:p>
        </p:txBody>
      </p:sp>
    </p:spTree>
    <p:extLst>
      <p:ext uri="{BB962C8B-B14F-4D97-AF65-F5344CB8AC3E}">
        <p14:creationId xmlns:p14="http://schemas.microsoft.com/office/powerpoint/2010/main" val="231857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94DE4-A848-D84A-BD39-C66926C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7"/>
          <a:stretch/>
        </p:blipFill>
        <p:spPr>
          <a:xfrm>
            <a:off x="296881" y="1584326"/>
            <a:ext cx="3779520" cy="2492933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87EF8-3822-9249-AA8B-09FAB738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97" y="1153722"/>
            <a:ext cx="7121951" cy="2923537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Apache Cassandra is a free and open-source </a:t>
            </a:r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distributed</a:t>
            </a: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 NoSQL database management system designed to handle large amounts of data across many commodity servers, providing high availability with </a:t>
            </a:r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no 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3288734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917863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we </a:t>
            </a:r>
            <a:r>
              <a:rPr lang="en-US" sz="5800" dirty="0"/>
              <a:t>need c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ontainers?</a:t>
            </a:r>
          </a:p>
        </p:txBody>
      </p:sp>
    </p:spTree>
    <p:extLst>
      <p:ext uri="{BB962C8B-B14F-4D97-AF65-F5344CB8AC3E}">
        <p14:creationId xmlns:p14="http://schemas.microsoft.com/office/powerpoint/2010/main" val="719150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4A9F-5EF7-F640-9C85-D86646E2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2FE91-1EA2-574C-BBBE-42E1DAEDE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EBFA4-129F-5544-8371-8E0DE193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3" y="0"/>
            <a:ext cx="1070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4A9F-5EF7-F640-9C85-D86646E2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2FE91-1EA2-574C-BBBE-42E1DAEDE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EBFA4-129F-5544-8371-8E0DE193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3" y="0"/>
            <a:ext cx="107098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BB6D3-D3CF-FE43-A24F-AF2C6AEEDAE1}"/>
              </a:ext>
            </a:extLst>
          </p:cNvPr>
          <p:cNvSpPr txBox="1"/>
          <p:nvPr/>
        </p:nvSpPr>
        <p:spPr>
          <a:xfrm>
            <a:off x="1205802" y="140677"/>
            <a:ext cx="988757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PETS VS CATTLE</a:t>
            </a:r>
          </a:p>
        </p:txBody>
      </p:sp>
    </p:spTree>
    <p:extLst>
      <p:ext uri="{BB962C8B-B14F-4D97-AF65-F5344CB8AC3E}">
        <p14:creationId xmlns:p14="http://schemas.microsoft.com/office/powerpoint/2010/main" val="2202039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Any issues with containers?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1777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Containers Orchestration: Kubernetes</a:t>
            </a:r>
          </a:p>
        </p:txBody>
      </p:sp>
    </p:spTree>
    <p:extLst>
      <p:ext uri="{BB962C8B-B14F-4D97-AF65-F5344CB8AC3E}">
        <p14:creationId xmlns:p14="http://schemas.microsoft.com/office/powerpoint/2010/main" val="298127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F533-8918-8F4C-9297-C3E45F17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008303"/>
            <a:ext cx="8269224" cy="2063569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Kubernetes</a:t>
            </a:r>
            <a:r>
              <a:rPr lang="en-CA" dirty="0"/>
              <a:t> is an open-source system for automating deployment, scaling, and management of containerized applications.</a:t>
            </a:r>
            <a:br>
              <a:rPr lang="en-CA" dirty="0"/>
            </a:br>
            <a:br>
              <a:rPr lang="en-CA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38133D-B65A-014F-9B48-69C2B45B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07" r="32990" b="27647"/>
          <a:stretch/>
        </p:blipFill>
        <p:spPr>
          <a:xfrm>
            <a:off x="8380324" y="1923563"/>
            <a:ext cx="3195375" cy="31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67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in the dark&#10;&#10;Description generated with very high confidence">
            <a:extLst>
              <a:ext uri="{FF2B5EF4-FFF2-40B4-BE49-F238E27FC236}">
                <a16:creationId xmlns:a16="http://schemas.microsoft.com/office/drawing/2014/main" id="{875045B4-BF54-4A3C-ADBF-97A4D72A8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r="4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32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1C1EAF-52CA-DC46-97BA-DE7431046A64}"/>
              </a:ext>
            </a:extLst>
          </p:cNvPr>
          <p:cNvSpPr txBox="1"/>
          <p:nvPr/>
        </p:nvSpPr>
        <p:spPr>
          <a:xfrm>
            <a:off x="2878281" y="6089073"/>
            <a:ext cx="645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www.redhat.com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/topics/containers/what-is-</a:t>
            </a:r>
            <a:r>
              <a:rPr lang="en-US" dirty="0" err="1"/>
              <a:t>kubernetes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CCEBB-643F-DF4C-AC8D-AA61C2EB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46" y="667803"/>
            <a:ext cx="9178636" cy="52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21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E2F05DB-F60F-044F-85E9-81E0D2194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044" y="643466"/>
            <a:ext cx="7603912" cy="4752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279CE-534B-7340-816B-D8A836B4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ON AZURE -ACS-Engine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/Azure/</a:t>
            </a:r>
            <a:r>
              <a:rPr lang="en-US" dirty="0" err="1"/>
              <a:t>acs</a:t>
            </a:r>
            <a:r>
              <a:rPr lang="en-US" dirty="0"/>
              <a:t>-engine</a:t>
            </a:r>
          </a:p>
        </p:txBody>
      </p:sp>
    </p:spTree>
    <p:extLst>
      <p:ext uri="{BB962C8B-B14F-4D97-AF65-F5344CB8AC3E}">
        <p14:creationId xmlns:p14="http://schemas.microsoft.com/office/powerpoint/2010/main" val="1060432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47ECD45-FCC0-A845-97EB-877D1204C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804" y="405400"/>
            <a:ext cx="5998392" cy="5128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5D161-1DA2-4848-A177-D365D09B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ON AWS - KOPS</a:t>
            </a:r>
            <a:br>
              <a:rPr lang="en-US" dirty="0"/>
            </a:br>
            <a:r>
              <a:rPr lang="en-US" sz="3100" dirty="0"/>
              <a:t>https://</a:t>
            </a:r>
            <a:r>
              <a:rPr lang="en-US" sz="3100" dirty="0" err="1"/>
              <a:t>github.com</a:t>
            </a:r>
            <a:r>
              <a:rPr lang="en-US" sz="3100" dirty="0"/>
              <a:t>/</a:t>
            </a:r>
            <a:r>
              <a:rPr lang="en-US" sz="3100" dirty="0" err="1"/>
              <a:t>kubernetes</a:t>
            </a:r>
            <a:r>
              <a:rPr lang="en-US" sz="3100" dirty="0"/>
              <a:t>/kops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3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737205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connect two networks?</a:t>
            </a:r>
          </a:p>
        </p:txBody>
      </p:sp>
    </p:spTree>
    <p:extLst>
      <p:ext uri="{BB962C8B-B14F-4D97-AF65-F5344CB8AC3E}">
        <p14:creationId xmlns:p14="http://schemas.microsoft.com/office/powerpoint/2010/main" val="630405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</a:t>
            </a:r>
            <a:r>
              <a:rPr lang="en-US" sz="5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securely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 two networks?</a:t>
            </a:r>
          </a:p>
        </p:txBody>
      </p:sp>
    </p:spTree>
    <p:extLst>
      <p:ext uri="{BB962C8B-B14F-4D97-AF65-F5344CB8AC3E}">
        <p14:creationId xmlns:p14="http://schemas.microsoft.com/office/powerpoint/2010/main" val="202220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55" y="25022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VPN – Virtual Private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3D4004-21D2-3946-9A5C-881A15FD4D20}"/>
              </a:ext>
            </a:extLst>
          </p:cNvPr>
          <p:cNvSpPr txBox="1">
            <a:spLocks/>
          </p:cNvSpPr>
          <p:nvPr/>
        </p:nvSpPr>
        <p:spPr>
          <a:xfrm>
            <a:off x="6380018" y="1978025"/>
            <a:ext cx="5126182" cy="246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Connects networks</a:t>
            </a:r>
          </a:p>
          <a:p>
            <a:r>
              <a:rPr lang="en-CA" dirty="0"/>
              <a:t>Many options – from easy to hard</a:t>
            </a:r>
          </a:p>
          <a:p>
            <a:r>
              <a:rPr lang="en-CA" dirty="0"/>
              <a:t> Encrypted</a:t>
            </a:r>
          </a:p>
          <a:p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E657AC0-F3F1-8040-9794-E7D40B9A5E4D}"/>
              </a:ext>
            </a:extLst>
          </p:cNvPr>
          <p:cNvSpPr/>
          <p:nvPr/>
        </p:nvSpPr>
        <p:spPr>
          <a:xfrm>
            <a:off x="6017329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54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 – Virtual Private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B9BC9-E41D-F040-B48A-801382B4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2992"/>
            <a:ext cx="10642600" cy="28194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D43D26F-A2BB-1E4E-9613-90B19DE11B77}"/>
              </a:ext>
            </a:extLst>
          </p:cNvPr>
          <p:cNvCxnSpPr>
            <a:cxnSpLocks/>
          </p:cNvCxnSpPr>
          <p:nvPr/>
        </p:nvCxnSpPr>
        <p:spPr>
          <a:xfrm flipV="1">
            <a:off x="3567166" y="2361364"/>
            <a:ext cx="1316334" cy="110113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FF3D4D-43DE-9A45-AAF9-CCA4C1150642}"/>
              </a:ext>
            </a:extLst>
          </p:cNvPr>
          <p:cNvCxnSpPr>
            <a:cxnSpLocks/>
          </p:cNvCxnSpPr>
          <p:nvPr/>
        </p:nvCxnSpPr>
        <p:spPr>
          <a:xfrm>
            <a:off x="6794361" y="2442408"/>
            <a:ext cx="1244320" cy="63238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2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41" y="2491787"/>
            <a:ext cx="521313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Let’s look at VPN options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3D4004-21D2-3946-9A5C-881A15FD4D20}"/>
              </a:ext>
            </a:extLst>
          </p:cNvPr>
          <p:cNvSpPr txBox="1">
            <a:spLocks/>
          </p:cNvSpPr>
          <p:nvPr/>
        </p:nvSpPr>
        <p:spPr>
          <a:xfrm>
            <a:off x="6380018" y="2640603"/>
            <a:ext cx="5126182" cy="104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IPsec</a:t>
            </a:r>
          </a:p>
          <a:p>
            <a:r>
              <a:rPr lang="en-CA" dirty="0" err="1"/>
              <a:t>OpenVPN</a:t>
            </a:r>
            <a:endParaRPr lang="en-CA" dirty="0"/>
          </a:p>
          <a:p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E657AC0-F3F1-8040-9794-E7D40B9A5E4D}"/>
              </a:ext>
            </a:extLst>
          </p:cNvPr>
          <p:cNvSpPr/>
          <p:nvPr/>
        </p:nvSpPr>
        <p:spPr>
          <a:xfrm>
            <a:off x="6017329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25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EC8B4-D830-2A47-83C7-F5F3B120F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r="13625"/>
          <a:stretch/>
        </p:blipFill>
        <p:spPr>
          <a:xfrm>
            <a:off x="1" y="263765"/>
            <a:ext cx="4884074" cy="3277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8452332" y="3541314"/>
            <a:ext cx="3366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IPSec</a:t>
            </a:r>
            <a:endParaRPr lang="en-US" sz="3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E2A45A-3C28-E642-AEEE-E90E87C44F7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37499" y="3864480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8452332" y="610353"/>
            <a:ext cx="3366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OpenVPN</a:t>
            </a:r>
            <a:endParaRPr lang="en-US" sz="3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67AEF0-BE5F-B84E-9803-197B76B7598F}"/>
              </a:ext>
            </a:extLst>
          </p:cNvPr>
          <p:cNvCxnSpPr/>
          <p:nvPr/>
        </p:nvCxnSpPr>
        <p:spPr>
          <a:xfrm flipH="1">
            <a:off x="3637496" y="933518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6CB3397-C0E8-1F45-9930-7ED291EFC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0" t="10088" r="33293" b="11811"/>
          <a:stretch/>
        </p:blipFill>
        <p:spPr>
          <a:xfrm>
            <a:off x="1737819" y="3541314"/>
            <a:ext cx="1266639" cy="1633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38654-B4A9-C343-BB16-07D2DA5E27F3}"/>
              </a:ext>
            </a:extLst>
          </p:cNvPr>
          <p:cNvSpPr txBox="1"/>
          <p:nvPr/>
        </p:nvSpPr>
        <p:spPr>
          <a:xfrm>
            <a:off x="514297" y="5174410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NIGHTMARE MODE</a:t>
            </a:r>
          </a:p>
        </p:txBody>
      </p:sp>
    </p:spTree>
    <p:extLst>
      <p:ext uri="{BB962C8B-B14F-4D97-AF65-F5344CB8AC3E}">
        <p14:creationId xmlns:p14="http://schemas.microsoft.com/office/powerpoint/2010/main" val="246252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Cross-Cloud Connectivity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2769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worked, what failed and lessons learned.</a:t>
            </a:r>
          </a:p>
        </p:txBody>
      </p:sp>
    </p:spTree>
    <p:extLst>
      <p:ext uri="{BB962C8B-B14F-4D97-AF65-F5344CB8AC3E}">
        <p14:creationId xmlns:p14="http://schemas.microsoft.com/office/powerpoint/2010/main" val="7713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D86529-C44C-A74F-800B-A5BBF5DE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3" y="643466"/>
            <a:ext cx="7103253" cy="4752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F53C0-F9D3-6A44-978B-FD91286D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OSI Model – It’s 1999 all over again</a:t>
            </a:r>
          </a:p>
        </p:txBody>
      </p:sp>
    </p:spTree>
    <p:extLst>
      <p:ext uri="{BB962C8B-B14F-4D97-AF65-F5344CB8AC3E}">
        <p14:creationId xmlns:p14="http://schemas.microsoft.com/office/powerpoint/2010/main" val="2618900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80DC4-B578-8B48-B013-7B286229C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BC4FA-3496-5041-8D36-E4E37FE89542}"/>
              </a:ext>
            </a:extLst>
          </p:cNvPr>
          <p:cNvSpPr txBox="1"/>
          <p:nvPr/>
        </p:nvSpPr>
        <p:spPr>
          <a:xfrm>
            <a:off x="271299" y="4274054"/>
            <a:ext cx="33661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EAD90-98E5-384C-BBEC-BBCAE3CC70DE}"/>
              </a:ext>
            </a:extLst>
          </p:cNvPr>
          <p:cNvSpPr txBox="1"/>
          <p:nvPr/>
        </p:nvSpPr>
        <p:spPr>
          <a:xfrm>
            <a:off x="271306" y="5006794"/>
            <a:ext cx="3366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Physical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F94E0-6C98-4047-9F4D-75A5FE182830}"/>
              </a:ext>
            </a:extLst>
          </p:cNvPr>
          <p:cNvSpPr txBox="1"/>
          <p:nvPr/>
        </p:nvSpPr>
        <p:spPr>
          <a:xfrm>
            <a:off x="271299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AA8A7-6F1A-A241-B0F5-F2694DDCEAAD}"/>
              </a:ext>
            </a:extLst>
          </p:cNvPr>
          <p:cNvSpPr txBox="1"/>
          <p:nvPr/>
        </p:nvSpPr>
        <p:spPr>
          <a:xfrm>
            <a:off x="271300" y="2808574"/>
            <a:ext cx="33662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Transport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27D0E-3D64-6149-B72B-7BAA376BC4E2}"/>
              </a:ext>
            </a:extLst>
          </p:cNvPr>
          <p:cNvSpPr txBox="1"/>
          <p:nvPr/>
        </p:nvSpPr>
        <p:spPr>
          <a:xfrm>
            <a:off x="271292" y="207583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EE0D0-2391-BE41-9B45-F3151C6821CF}"/>
              </a:ext>
            </a:extLst>
          </p:cNvPr>
          <p:cNvSpPr txBox="1"/>
          <p:nvPr/>
        </p:nvSpPr>
        <p:spPr>
          <a:xfrm>
            <a:off x="271292" y="134309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099F1-BD31-AA4C-912F-AF8ACCF8D7EB}"/>
              </a:ext>
            </a:extLst>
          </p:cNvPr>
          <p:cNvSpPr txBox="1"/>
          <p:nvPr/>
        </p:nvSpPr>
        <p:spPr>
          <a:xfrm>
            <a:off x="271292" y="61035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640955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80DC4-B578-8B48-B013-7B286229C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BC4FA-3496-5041-8D36-E4E37FE89542}"/>
              </a:ext>
            </a:extLst>
          </p:cNvPr>
          <p:cNvSpPr txBox="1"/>
          <p:nvPr/>
        </p:nvSpPr>
        <p:spPr>
          <a:xfrm>
            <a:off x="271299" y="4274054"/>
            <a:ext cx="33661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EAD90-98E5-384C-BBEC-BBCAE3CC70DE}"/>
              </a:ext>
            </a:extLst>
          </p:cNvPr>
          <p:cNvSpPr txBox="1"/>
          <p:nvPr/>
        </p:nvSpPr>
        <p:spPr>
          <a:xfrm>
            <a:off x="271306" y="5006794"/>
            <a:ext cx="3366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Physical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F94E0-6C98-4047-9F4D-75A5FE182830}"/>
              </a:ext>
            </a:extLst>
          </p:cNvPr>
          <p:cNvSpPr txBox="1"/>
          <p:nvPr/>
        </p:nvSpPr>
        <p:spPr>
          <a:xfrm>
            <a:off x="271299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AA8A7-6F1A-A241-B0F5-F2694DDCEAAD}"/>
              </a:ext>
            </a:extLst>
          </p:cNvPr>
          <p:cNvSpPr txBox="1"/>
          <p:nvPr/>
        </p:nvSpPr>
        <p:spPr>
          <a:xfrm>
            <a:off x="271300" y="2808574"/>
            <a:ext cx="33662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Transport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27D0E-3D64-6149-B72B-7BAA376BC4E2}"/>
              </a:ext>
            </a:extLst>
          </p:cNvPr>
          <p:cNvSpPr txBox="1"/>
          <p:nvPr/>
        </p:nvSpPr>
        <p:spPr>
          <a:xfrm>
            <a:off x="271292" y="207583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EE0D0-2391-BE41-9B45-F3151C6821CF}"/>
              </a:ext>
            </a:extLst>
          </p:cNvPr>
          <p:cNvSpPr txBox="1"/>
          <p:nvPr/>
        </p:nvSpPr>
        <p:spPr>
          <a:xfrm>
            <a:off x="271292" y="134309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099F1-BD31-AA4C-912F-AF8ACCF8D7EB}"/>
              </a:ext>
            </a:extLst>
          </p:cNvPr>
          <p:cNvSpPr txBox="1"/>
          <p:nvPr/>
        </p:nvSpPr>
        <p:spPr>
          <a:xfrm>
            <a:off x="271292" y="61035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8452332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IPSec</a:t>
            </a:r>
            <a:endParaRPr lang="en-US" sz="3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E2A45A-3C28-E642-AEEE-E90E87C44F74}"/>
              </a:ext>
            </a:extLst>
          </p:cNvPr>
          <p:cNvCxnSpPr>
            <a:stCxn id="12" idx="1"/>
            <a:endCxn id="7" idx="3"/>
          </p:cNvCxnSpPr>
          <p:nvPr/>
        </p:nvCxnSpPr>
        <p:spPr>
          <a:xfrm flipH="1">
            <a:off x="3637499" y="3864480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8452332" y="610353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OpenVPN</a:t>
            </a:r>
            <a:endParaRPr lang="en-US" sz="3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67AEF0-BE5F-B84E-9803-197B76B7598F}"/>
              </a:ext>
            </a:extLst>
          </p:cNvPr>
          <p:cNvCxnSpPr/>
          <p:nvPr/>
        </p:nvCxnSpPr>
        <p:spPr>
          <a:xfrm flipH="1">
            <a:off x="3637496" y="933518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695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80DC4-B578-8B48-B013-7B286229C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BC4FA-3496-5041-8D36-E4E37FE89542}"/>
              </a:ext>
            </a:extLst>
          </p:cNvPr>
          <p:cNvSpPr txBox="1"/>
          <p:nvPr/>
        </p:nvSpPr>
        <p:spPr>
          <a:xfrm>
            <a:off x="271299" y="4274054"/>
            <a:ext cx="33661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EAD90-98E5-384C-BBEC-BBCAE3CC70DE}"/>
              </a:ext>
            </a:extLst>
          </p:cNvPr>
          <p:cNvSpPr txBox="1"/>
          <p:nvPr/>
        </p:nvSpPr>
        <p:spPr>
          <a:xfrm>
            <a:off x="271306" y="5006794"/>
            <a:ext cx="3366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Physical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F94E0-6C98-4047-9F4D-75A5FE182830}"/>
              </a:ext>
            </a:extLst>
          </p:cNvPr>
          <p:cNvSpPr txBox="1"/>
          <p:nvPr/>
        </p:nvSpPr>
        <p:spPr>
          <a:xfrm>
            <a:off x="271299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AA8A7-6F1A-A241-B0F5-F2694DDCEAAD}"/>
              </a:ext>
            </a:extLst>
          </p:cNvPr>
          <p:cNvSpPr txBox="1"/>
          <p:nvPr/>
        </p:nvSpPr>
        <p:spPr>
          <a:xfrm>
            <a:off x="271300" y="2808574"/>
            <a:ext cx="33662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Transport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27D0E-3D64-6149-B72B-7BAA376BC4E2}"/>
              </a:ext>
            </a:extLst>
          </p:cNvPr>
          <p:cNvSpPr txBox="1"/>
          <p:nvPr/>
        </p:nvSpPr>
        <p:spPr>
          <a:xfrm>
            <a:off x="271292" y="207583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EE0D0-2391-BE41-9B45-F3151C6821CF}"/>
              </a:ext>
            </a:extLst>
          </p:cNvPr>
          <p:cNvSpPr txBox="1"/>
          <p:nvPr/>
        </p:nvSpPr>
        <p:spPr>
          <a:xfrm>
            <a:off x="271292" y="134309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099F1-BD31-AA4C-912F-AF8ACCF8D7EB}"/>
              </a:ext>
            </a:extLst>
          </p:cNvPr>
          <p:cNvSpPr txBox="1"/>
          <p:nvPr/>
        </p:nvSpPr>
        <p:spPr>
          <a:xfrm>
            <a:off x="271292" y="61035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8452332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IPSec</a:t>
            </a:r>
            <a:endParaRPr lang="en-US" sz="3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E2A45A-3C28-E642-AEEE-E90E87C44F74}"/>
              </a:ext>
            </a:extLst>
          </p:cNvPr>
          <p:cNvCxnSpPr>
            <a:stCxn id="12" idx="1"/>
            <a:endCxn id="7" idx="3"/>
          </p:cNvCxnSpPr>
          <p:nvPr/>
        </p:nvCxnSpPr>
        <p:spPr>
          <a:xfrm flipH="1">
            <a:off x="3637499" y="3864480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8452332" y="610353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OpenVPN</a:t>
            </a:r>
            <a:endParaRPr lang="en-US" sz="3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67AEF0-BE5F-B84E-9803-197B76B7598F}"/>
              </a:ext>
            </a:extLst>
          </p:cNvPr>
          <p:cNvCxnSpPr/>
          <p:nvPr/>
        </p:nvCxnSpPr>
        <p:spPr>
          <a:xfrm flipH="1">
            <a:off x="3637496" y="933518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EA45E7-6506-534F-ACB5-B3C7630AA2AD}"/>
              </a:ext>
            </a:extLst>
          </p:cNvPr>
          <p:cNvSpPr txBox="1"/>
          <p:nvPr/>
        </p:nvSpPr>
        <p:spPr>
          <a:xfrm>
            <a:off x="3024554" y="4295246"/>
            <a:ext cx="6993653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WHERE AND WHEN SHOULD YOU USE OPENVPN VS IPSEC?</a:t>
            </a:r>
          </a:p>
        </p:txBody>
      </p:sp>
    </p:spTree>
    <p:extLst>
      <p:ext uri="{BB962C8B-B14F-4D97-AF65-F5344CB8AC3E}">
        <p14:creationId xmlns:p14="http://schemas.microsoft.com/office/powerpoint/2010/main" val="2865639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AB77-0054-D94E-98F6-240896E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7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IPsec and its </a:t>
            </a:r>
            <a:br>
              <a:rPr lang="en-US" dirty="0"/>
            </a:br>
            <a:r>
              <a:rPr lang="en-US" dirty="0"/>
              <a:t>RFCs – </a:t>
            </a:r>
            <a:br>
              <a:rPr lang="en-US" dirty="0"/>
            </a:br>
            <a:r>
              <a:rPr lang="en-US" dirty="0"/>
              <a:t>This is HARD!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1069C-E1D1-BB45-B343-3F4F7589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687" y="0"/>
            <a:ext cx="6731313" cy="68580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408DA32F-033B-B141-824D-602A79E5E03C}"/>
              </a:ext>
            </a:extLst>
          </p:cNvPr>
          <p:cNvSpPr/>
          <p:nvPr/>
        </p:nvSpPr>
        <p:spPr>
          <a:xfrm>
            <a:off x="4622487" y="225083"/>
            <a:ext cx="478302" cy="6386732"/>
          </a:xfrm>
          <a:prstGeom prst="leftBrac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0" y="3949277"/>
            <a:ext cx="56434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www.openiked.org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3795926" y="455609"/>
            <a:ext cx="54746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Fear not  </a:t>
            </a:r>
            <a:r>
              <a:rPr lang="en-US" sz="3600" dirty="0" err="1"/>
              <a:t>OpenIKED</a:t>
            </a:r>
            <a:r>
              <a:rPr lang="en-US" sz="3600" dirty="0"/>
              <a:t> is here!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88649-4643-8D44-8F0C-9C182BE20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" y="1817240"/>
            <a:ext cx="5943111" cy="19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274383-487A-B64F-8C97-545D649074A4}"/>
              </a:ext>
            </a:extLst>
          </p:cNvPr>
          <p:cNvSpPr/>
          <p:nvPr/>
        </p:nvSpPr>
        <p:spPr>
          <a:xfrm>
            <a:off x="6302326" y="1817240"/>
            <a:ext cx="55239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OpenIKED</a:t>
            </a:r>
            <a:r>
              <a:rPr lang="en-CA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is a </a:t>
            </a:r>
            <a:r>
              <a:rPr lang="en-CA" sz="2800" b="1" dirty="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FREE</a:t>
            </a:r>
            <a:r>
              <a:rPr lang="en-CA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 implementation of the Internet Key Exchange (IKEv2) protocol which performs mutual authentication and which establishes and maintains IPsec VPN security policies and associations (SAs) between peers. </a:t>
            </a:r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330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B243-C9E7-354A-B587-F1F2A97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– in pieces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71BBAA-76AE-8D4B-89CF-3C1FE8A7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23569"/>
              </p:ext>
            </p:extLst>
          </p:nvPr>
        </p:nvGraphicFramePr>
        <p:xfrm>
          <a:off x="321563" y="2057400"/>
          <a:ext cx="11548871" cy="249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5554735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Database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Compute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VPN: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OpenIKED</a:t>
                      </a:r>
                      <a:endParaRPr lang="en-US" sz="280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408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failed</a:t>
            </a:r>
          </a:p>
        </p:txBody>
      </p:sp>
    </p:spTree>
    <p:extLst>
      <p:ext uri="{BB962C8B-B14F-4D97-AF65-F5344CB8AC3E}">
        <p14:creationId xmlns:p14="http://schemas.microsoft.com/office/powerpoint/2010/main" val="561832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002C0-4AE9-4FFC-AE81-45A165D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#FAIL!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46B1C-DC10-4BCF-98EE-226F09AA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68531"/>
              </p:ext>
            </p:extLst>
          </p:nvPr>
        </p:nvGraphicFramePr>
        <p:xfrm>
          <a:off x="321564" y="2057400"/>
          <a:ext cx="11548874" cy="3064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931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6568738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4205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Attempt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Approach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Why it failed?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763090">
                <a:tc>
                  <a:txBody>
                    <a:bodyPr/>
                    <a:lstStyle/>
                    <a:p>
                      <a:r>
                        <a:rPr lang="en-US" sz="2400" dirty="0"/>
                        <a:t>#1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Site-to-site VPN between AWS’s Virtual Gateway and Azure’s VPN Gateway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Tunnels did not sync</a:t>
                      </a:r>
                    </a:p>
                    <a:p>
                      <a:r>
                        <a:rPr lang="en-US" sz="2400" dirty="0"/>
                        <a:t>Hard to troubleshoot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#2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GRE</a:t>
                      </a:r>
                      <a:r>
                        <a:rPr lang="en-US" sz="2400" dirty="0"/>
                        <a:t> tunnel between FreeBSD VMs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400" dirty="0"/>
                        <a:t>Site-to-site VPN between AWS’s Virtual Gateway and Azure’s VPN Gateway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025086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#3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GIF</a:t>
                      </a:r>
                      <a:r>
                        <a:rPr lang="en-US" sz="2400" dirty="0"/>
                        <a:t> tunnel between FreeBSD VMs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#4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IPsec</a:t>
                      </a:r>
                      <a:r>
                        <a:rPr lang="en-US" sz="2400" dirty="0"/>
                        <a:t> tunnel on FreeBSD (need either GRE or GIF…)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306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94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worked</a:t>
            </a:r>
          </a:p>
        </p:txBody>
      </p:sp>
    </p:spTree>
    <p:extLst>
      <p:ext uri="{BB962C8B-B14F-4D97-AF65-F5344CB8AC3E}">
        <p14:creationId xmlns:p14="http://schemas.microsoft.com/office/powerpoint/2010/main" val="110231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7579348" cy="5445992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Ignite your curiosity by showing a real use case of an engineering exercise.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i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221693" y="3143620"/>
            <a:ext cx="3854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Key objective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5A00E-4C37-FA4A-888E-23FBA582F907}"/>
              </a:ext>
            </a:extLst>
          </p:cNvPr>
          <p:cNvCxnSpPr>
            <a:cxnSpLocks/>
          </p:cNvCxnSpPr>
          <p:nvPr/>
        </p:nvCxnSpPr>
        <p:spPr>
          <a:xfrm>
            <a:off x="4380588" y="1364513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602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002C0-4AE9-4FFC-AE81-45A165D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#IT_WORKS!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46B1C-DC10-4BCF-98EE-226F09AA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89036"/>
              </p:ext>
            </p:extLst>
          </p:nvPr>
        </p:nvGraphicFramePr>
        <p:xfrm>
          <a:off x="321563" y="2057400"/>
          <a:ext cx="11548871" cy="3244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104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6583456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400" dirty="0"/>
                        <a:t>Attempt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Approach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893738">
                <a:tc>
                  <a:txBody>
                    <a:bodyPr/>
                    <a:lstStyle/>
                    <a:p>
                      <a:r>
                        <a:rPr lang="en-US" sz="2400" dirty="0"/>
                        <a:t>#1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SSH-based VPN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For testing only. Overhead is too high. Refer to </a:t>
                      </a:r>
                      <a:r>
                        <a:rPr lang="en-US" sz="2400" dirty="0" err="1"/>
                        <a:t>ssh</a:t>
                      </a:r>
                      <a:r>
                        <a:rPr lang="en-US" sz="2400" dirty="0"/>
                        <a:t>(1) for details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400" dirty="0"/>
                        <a:t>#2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VM to Gateway service (both AWS and Azure)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Works for NVAs such as Cisco ASA’s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025086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400" dirty="0"/>
                        <a:t>#3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IKEv2 tunnel with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OpenBSD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IPsec. Easiest OSS option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196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3D2D-5148-CB4C-8623-FF1BCDC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32263-E99E-6048-B888-47797569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9" y="0"/>
            <a:ext cx="119407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E02FB6-EA54-554E-8AE3-459471641435}"/>
              </a:ext>
            </a:extLst>
          </p:cNvPr>
          <p:cNvSpPr/>
          <p:nvPr/>
        </p:nvSpPr>
        <p:spPr>
          <a:xfrm>
            <a:off x="125649" y="1434905"/>
            <a:ext cx="3039582" cy="255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2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B243-C9E7-354A-B587-F1F2A97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– in pieces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71BBAA-76AE-8D4B-89CF-3C1FE8A7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68547"/>
              </p:ext>
            </p:extLst>
          </p:nvPr>
        </p:nvGraphicFramePr>
        <p:xfrm>
          <a:off x="321563" y="2057400"/>
          <a:ext cx="11548871" cy="249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5554735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Database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Compute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VPN: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OpenIKED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 on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OpenBSD</a:t>
                      </a:r>
                      <a:endParaRPr lang="en-US" sz="280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080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Why OpenBSD?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4147910" y="19719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6B5AE-6A05-4335-9DE3-1FB9CFF32A4F}"/>
              </a:ext>
            </a:extLst>
          </p:cNvPr>
          <p:cNvSpPr txBox="1"/>
          <p:nvPr/>
        </p:nvSpPr>
        <p:spPr>
          <a:xfrm>
            <a:off x="4555618" y="1581126"/>
            <a:ext cx="7401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r>
              <a:rPr lang="en-US" dirty="0"/>
              <a:t>, multi-platform </a:t>
            </a:r>
            <a:r>
              <a:rPr lang="en-US" dirty="0">
                <a:solidFill>
                  <a:srgbClr val="FF0000"/>
                </a:solidFill>
              </a:rPr>
              <a:t>4.4BSD-based UNIX-like </a:t>
            </a:r>
            <a:r>
              <a:rPr lang="en-US" dirty="0"/>
              <a:t>operating system.</a:t>
            </a:r>
          </a:p>
          <a:p>
            <a:pPr marL="342900" indent="-342900">
              <a:buAutoNum type="arabicPeriod"/>
            </a:pPr>
            <a:r>
              <a:rPr lang="en-US" b="1" dirty="0"/>
              <a:t>Proactive security </a:t>
            </a:r>
            <a:r>
              <a:rPr lang="en-US" dirty="0"/>
              <a:t>(</a:t>
            </a:r>
            <a:r>
              <a:rPr lang="en-US" dirty="0" err="1"/>
              <a:t>strlcpy</a:t>
            </a:r>
            <a:r>
              <a:rPr lang="en-US" dirty="0"/>
              <a:t>, </a:t>
            </a:r>
            <a:r>
              <a:rPr lang="en-US" dirty="0" err="1"/>
              <a:t>strlcat</a:t>
            </a:r>
            <a:r>
              <a:rPr lang="en-US" dirty="0"/>
              <a:t>, W^X, privilege separation, …)</a:t>
            </a:r>
          </a:p>
          <a:p>
            <a:pPr marL="342900" indent="-342900">
              <a:buAutoNum type="arabicPeriod"/>
            </a:pPr>
            <a:r>
              <a:rPr lang="en-US" dirty="0"/>
              <a:t>Many of our day-today tools in the base install (by default):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tmux</a:t>
            </a:r>
            <a:r>
              <a:rPr lang="en-US" dirty="0"/>
              <a:t>, </a:t>
            </a:r>
            <a:r>
              <a:rPr lang="en-US" dirty="0" err="1"/>
              <a:t>nvi</a:t>
            </a:r>
            <a:r>
              <a:rPr lang="en-US" dirty="0"/>
              <a:t>, OpenSSH, mg (emacs-like), </a:t>
            </a:r>
            <a:r>
              <a:rPr lang="en-US" dirty="0" err="1"/>
              <a:t>tcpdump</a:t>
            </a:r>
            <a:r>
              <a:rPr lang="en-US" dirty="0"/>
              <a:t>, 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Infrastructure tools: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OpenIKED</a:t>
            </a:r>
            <a:r>
              <a:rPr lang="en-US" b="1" dirty="0">
                <a:solidFill>
                  <a:srgbClr val="FF0000"/>
                </a:solidFill>
              </a:rPr>
              <a:t> – IKEv2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OpenBGPD</a:t>
            </a:r>
            <a:r>
              <a:rPr lang="en-US" dirty="0"/>
              <a:t> – BGP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OpenNTPD</a:t>
            </a:r>
            <a:r>
              <a:rPr lang="en-US" dirty="0"/>
              <a:t> – NTP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OpenOSPFD</a:t>
            </a:r>
            <a:r>
              <a:rPr lang="en-US" dirty="0"/>
              <a:t> – OSPF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OpenSMTPD</a:t>
            </a:r>
            <a:r>
              <a:rPr lang="en-US" dirty="0"/>
              <a:t> – SMTP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Relayd</a:t>
            </a:r>
            <a:r>
              <a:rPr lang="en-US" dirty="0"/>
              <a:t> – L3/7 Load balancer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httpd</a:t>
            </a:r>
            <a:r>
              <a:rPr lang="en-US" dirty="0"/>
              <a:t> – HTTP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ACME-client – ACME certificate client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Rebound – DNS proxy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PF - firewall</a:t>
            </a:r>
          </a:p>
        </p:txBody>
      </p:sp>
      <p:pic>
        <p:nvPicPr>
          <p:cNvPr id="1026" name="Picture 2" descr="http://www.openbsd.org/images/poster5.jpg">
            <a:extLst>
              <a:ext uri="{FF2B5EF4-FFF2-40B4-BE49-F238E27FC236}">
                <a16:creationId xmlns:a16="http://schemas.microsoft.com/office/drawing/2014/main" id="{17786913-FDE1-4CC5-88DD-B02DD266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" y="475459"/>
            <a:ext cx="4047426" cy="59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53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" y="1675226"/>
            <a:ext cx="12117703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</p:spTree>
    <p:extLst>
      <p:ext uri="{BB962C8B-B14F-4D97-AF65-F5344CB8AC3E}">
        <p14:creationId xmlns:p14="http://schemas.microsoft.com/office/powerpoint/2010/main" val="1961216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75"/>
          <a:stretch/>
        </p:blipFill>
        <p:spPr>
          <a:xfrm>
            <a:off x="24417" y="1675226"/>
            <a:ext cx="526214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AWS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5740736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6B5AE-6A05-4335-9DE3-1FB9CFF32A4F}"/>
              </a:ext>
            </a:extLst>
          </p:cNvPr>
          <p:cNvSpPr txBox="1"/>
          <p:nvPr/>
        </p:nvSpPr>
        <p:spPr>
          <a:xfrm>
            <a:off x="5958347" y="1924664"/>
            <a:ext cx="6209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Create a VPC with a large network (e.g.: 192.168.0.0/16)</a:t>
            </a:r>
          </a:p>
          <a:p>
            <a:pPr marL="342900" indent="-342900">
              <a:buAutoNum type="arabicPeriod"/>
            </a:pPr>
            <a:r>
              <a:rPr lang="en-US" sz="2000" dirty="0"/>
              <a:t>Carve 3 subnets (k8sDataTier, Management, VPN)</a:t>
            </a:r>
          </a:p>
          <a:p>
            <a:pPr marL="342900" indent="-342900">
              <a:buAutoNum type="arabicPeriod"/>
            </a:pPr>
            <a:r>
              <a:rPr lang="en-US" sz="2000" dirty="0"/>
              <a:t>Create the OpenBSD VM with two NICs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For each NIC </a:t>
            </a:r>
            <a:r>
              <a:rPr lang="en-US" sz="2000" b="1" dirty="0">
                <a:solidFill>
                  <a:srgbClr val="FF0000"/>
                </a:solidFill>
              </a:rPr>
              <a:t>disable source/</a:t>
            </a:r>
            <a:r>
              <a:rPr lang="en-US" sz="2000" b="1" dirty="0" err="1">
                <a:solidFill>
                  <a:srgbClr val="FF0000"/>
                </a:solidFill>
              </a:rPr>
              <a:t>dest</a:t>
            </a:r>
            <a:r>
              <a:rPr lang="en-US" sz="2000" b="1" dirty="0">
                <a:solidFill>
                  <a:srgbClr val="FF0000"/>
                </a:solidFill>
              </a:rPr>
              <a:t> check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/>
              <a:t>Add the route to Azure (e.g.: 10.0.0.0/8)</a:t>
            </a:r>
          </a:p>
          <a:p>
            <a:pPr marL="342900" indent="-342900">
              <a:buAutoNum type="arabicPeriod"/>
            </a:pPr>
            <a:r>
              <a:rPr lang="en-US" sz="2000" dirty="0"/>
              <a:t>Allow traffic on the Security Groups (ports 500, 4500 UDP)</a:t>
            </a:r>
          </a:p>
          <a:p>
            <a:pPr marL="342900" indent="-342900">
              <a:buAutoNum type="arabicPeriod"/>
            </a:pPr>
            <a:r>
              <a:rPr lang="en-US" sz="2000" dirty="0"/>
              <a:t>Attach an Elastic IP to the OpenBSD interface on the VPN subnet.</a:t>
            </a:r>
          </a:p>
          <a:p>
            <a:pPr marL="342900" indent="-342900">
              <a:buAutoNum type="arabicPeriod"/>
            </a:pPr>
            <a:r>
              <a:rPr lang="en-US" sz="2000" dirty="0"/>
              <a:t>Configure </a:t>
            </a:r>
            <a:r>
              <a:rPr lang="en-US" sz="2000" dirty="0" err="1"/>
              <a:t>OpenIKED</a:t>
            </a:r>
            <a:r>
              <a:rPr lang="en-US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666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17"/>
          <a:stretch/>
        </p:blipFill>
        <p:spPr>
          <a:xfrm>
            <a:off x="7103253" y="1675226"/>
            <a:ext cx="503886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Azure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903409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AB5F9D-32C5-4187-8FB4-37E9E652EA70}"/>
              </a:ext>
            </a:extLst>
          </p:cNvPr>
          <p:cNvSpPr/>
          <p:nvPr/>
        </p:nvSpPr>
        <p:spPr>
          <a:xfrm>
            <a:off x="119275" y="1997839"/>
            <a:ext cx="67387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Create a </a:t>
            </a:r>
            <a:r>
              <a:rPr lang="en-US" sz="2000" dirty="0" err="1"/>
              <a:t>VNet</a:t>
            </a:r>
            <a:r>
              <a:rPr lang="en-US" sz="2000" dirty="0"/>
              <a:t> with a large network (e.g.: 10.0.0.0/8)</a:t>
            </a:r>
          </a:p>
          <a:p>
            <a:pPr marL="342900" indent="-342900">
              <a:buAutoNum type="arabicPeriod"/>
            </a:pPr>
            <a:r>
              <a:rPr lang="en-US" sz="2000" dirty="0"/>
              <a:t>Carve 3 subnets (k8sDataTier, Management, VPN)</a:t>
            </a:r>
          </a:p>
          <a:p>
            <a:pPr marL="342900" indent="-342900">
              <a:buAutoNum type="arabicPeriod"/>
            </a:pPr>
            <a:r>
              <a:rPr lang="en-US" sz="2000" dirty="0"/>
              <a:t>Create the OpenBSD VM with two NICs (via Azure CLI)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For each NIC </a:t>
            </a:r>
            <a:r>
              <a:rPr lang="en-US" sz="2000" b="1" dirty="0">
                <a:solidFill>
                  <a:srgbClr val="FF0000"/>
                </a:solidFill>
              </a:rPr>
              <a:t>enable IP forwarding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/>
              <a:t>Add the route to Azure (e.g.: 192.168.0.0/16) on the UDR</a:t>
            </a:r>
          </a:p>
          <a:p>
            <a:pPr marL="342900" indent="-342900">
              <a:buAutoNum type="arabicPeriod"/>
            </a:pPr>
            <a:r>
              <a:rPr lang="en-US" sz="2000" dirty="0"/>
              <a:t>Allow traffic on the Security Groups (ports 500, 4500 UDP)</a:t>
            </a:r>
          </a:p>
          <a:p>
            <a:pPr marL="342900" indent="-342900">
              <a:buAutoNum type="arabicPeriod"/>
            </a:pPr>
            <a:r>
              <a:rPr lang="en-US" sz="2000" dirty="0"/>
              <a:t>Attach a Public IP to the OpenBSD interface on the VPN subnet.</a:t>
            </a:r>
          </a:p>
          <a:p>
            <a:pPr marL="342900" indent="-342900">
              <a:buAutoNum type="arabicPeriod"/>
            </a:pPr>
            <a:r>
              <a:rPr lang="en-US" sz="2000" dirty="0"/>
              <a:t>Configure </a:t>
            </a:r>
            <a:r>
              <a:rPr lang="en-US" sz="2000" dirty="0" err="1"/>
              <a:t>OpenIKED</a:t>
            </a:r>
            <a:r>
              <a:rPr lang="en-US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5368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OpenBSD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269230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AB5F9D-32C5-4187-8FB4-37E9E652EA70}"/>
              </a:ext>
            </a:extLst>
          </p:cNvPr>
          <p:cNvSpPr/>
          <p:nvPr/>
        </p:nvSpPr>
        <p:spPr>
          <a:xfrm>
            <a:off x="290051" y="171305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iked.conf</a:t>
            </a:r>
            <a:endParaRPr lang="en-US" b="1" dirty="0"/>
          </a:p>
          <a:p>
            <a:r>
              <a:rPr lang="en-US" b="1" dirty="0"/>
              <a:t>-----------------------------------------------------------------------------------</a:t>
            </a:r>
          </a:p>
          <a:p>
            <a:r>
              <a:rPr lang="en-US" dirty="0" err="1"/>
              <a:t>local_gw</a:t>
            </a:r>
            <a:r>
              <a:rPr lang="en-US" dirty="0"/>
              <a:t> = "51.143.95.27"</a:t>
            </a:r>
          </a:p>
          <a:p>
            <a:r>
              <a:rPr lang="en-US" dirty="0" err="1"/>
              <a:t>remote_gw</a:t>
            </a:r>
            <a:r>
              <a:rPr lang="en-US" dirty="0"/>
              <a:t> = "34.233.91.14"</a:t>
            </a:r>
          </a:p>
          <a:p>
            <a:r>
              <a:rPr lang="en-US" dirty="0" err="1"/>
              <a:t>local_net</a:t>
            </a:r>
            <a:r>
              <a:rPr lang="en-US" dirty="0"/>
              <a:t> = "10.0.0.0/16"</a:t>
            </a:r>
          </a:p>
          <a:p>
            <a:r>
              <a:rPr lang="en-US" dirty="0" err="1"/>
              <a:t>remote_net</a:t>
            </a:r>
            <a:r>
              <a:rPr lang="en-US" dirty="0"/>
              <a:t> = "192.168.0.0/16”</a:t>
            </a:r>
          </a:p>
          <a:p>
            <a:r>
              <a:rPr lang="en-US" dirty="0" err="1"/>
              <a:t>kops_net</a:t>
            </a:r>
            <a:r>
              <a:rPr lang="en-US" dirty="0"/>
              <a:t> = "100.64.0.0/10"</a:t>
            </a:r>
          </a:p>
          <a:p>
            <a:r>
              <a:rPr lang="en-US" dirty="0"/>
              <a:t>state = "active"</a:t>
            </a:r>
          </a:p>
          <a:p>
            <a:endParaRPr lang="en-US" dirty="0"/>
          </a:p>
          <a:p>
            <a:r>
              <a:rPr lang="en-US" dirty="0"/>
              <a:t>ikev2 $state </a:t>
            </a:r>
            <a:r>
              <a:rPr lang="en-US" dirty="0" err="1"/>
              <a:t>ipcomp</a:t>
            </a:r>
            <a:r>
              <a:rPr lang="en-US" dirty="0"/>
              <a:t> </a:t>
            </a:r>
            <a:r>
              <a:rPr lang="en-US" dirty="0" err="1"/>
              <a:t>esp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local_gw</a:t>
            </a:r>
            <a:r>
              <a:rPr lang="en-US" dirty="0"/>
              <a:t> to $</a:t>
            </a:r>
            <a:r>
              <a:rPr lang="en-US" dirty="0" err="1"/>
              <a:t>remote_gw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local_net</a:t>
            </a:r>
            <a:r>
              <a:rPr lang="en-US" dirty="0"/>
              <a:t> to $</a:t>
            </a:r>
            <a:r>
              <a:rPr lang="en-US" dirty="0" err="1"/>
              <a:t>remote_net</a:t>
            </a:r>
            <a:r>
              <a:rPr lang="en-US" dirty="0"/>
              <a:t> peer $</a:t>
            </a:r>
            <a:r>
              <a:rPr lang="en-US" dirty="0" err="1"/>
              <a:t>remote_gw</a:t>
            </a:r>
            <a:r>
              <a:rPr lang="en-US" dirty="0"/>
              <a:t>  \</a:t>
            </a:r>
          </a:p>
          <a:p>
            <a:r>
              <a:rPr lang="en-US" dirty="0"/>
              <a:t>        </a:t>
            </a:r>
            <a:r>
              <a:rPr lang="en-US" dirty="0" err="1"/>
              <a:t>psk</a:t>
            </a:r>
            <a:r>
              <a:rPr lang="en-US" dirty="0"/>
              <a:t> "1BigSecret”</a:t>
            </a:r>
          </a:p>
          <a:p>
            <a:endParaRPr lang="en-US" dirty="0"/>
          </a:p>
          <a:p>
            <a:r>
              <a:rPr lang="en-US" dirty="0"/>
              <a:t>ikev2 $state </a:t>
            </a:r>
            <a:r>
              <a:rPr lang="en-US" dirty="0" err="1"/>
              <a:t>ipcomp</a:t>
            </a:r>
            <a:r>
              <a:rPr lang="en-US" dirty="0"/>
              <a:t> </a:t>
            </a:r>
            <a:r>
              <a:rPr lang="en-US" dirty="0" err="1"/>
              <a:t>esp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local_gw</a:t>
            </a:r>
            <a:r>
              <a:rPr lang="en-US" dirty="0"/>
              <a:t> to $</a:t>
            </a:r>
            <a:r>
              <a:rPr lang="en-US" dirty="0" err="1"/>
              <a:t>remote_gw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kops_net</a:t>
            </a:r>
            <a:r>
              <a:rPr lang="en-US" dirty="0"/>
              <a:t> to $</a:t>
            </a:r>
            <a:r>
              <a:rPr lang="en-US" dirty="0" err="1"/>
              <a:t>remote_net</a:t>
            </a:r>
            <a:r>
              <a:rPr lang="en-US" dirty="0"/>
              <a:t> peer $</a:t>
            </a:r>
            <a:r>
              <a:rPr lang="en-US" dirty="0" err="1"/>
              <a:t>remote_gw</a:t>
            </a:r>
            <a:r>
              <a:rPr lang="en-US" dirty="0"/>
              <a:t>  \</a:t>
            </a:r>
          </a:p>
          <a:p>
            <a:r>
              <a:rPr lang="en-US" dirty="0"/>
              <a:t>        </a:t>
            </a:r>
            <a:r>
              <a:rPr lang="en-US" dirty="0" err="1"/>
              <a:t>psk</a:t>
            </a:r>
            <a:r>
              <a:rPr lang="en-US" dirty="0"/>
              <a:t> "1BigSecret”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2F62E-15BA-4955-A551-A6E4BBADE673}"/>
              </a:ext>
            </a:extLst>
          </p:cNvPr>
          <p:cNvSpPr txBox="1"/>
          <p:nvPr/>
        </p:nvSpPr>
        <p:spPr>
          <a:xfrm>
            <a:off x="290051" y="1343841"/>
            <a:ext cx="1925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E913B-015E-D54E-88B6-458A3CD4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51" y="2380194"/>
            <a:ext cx="5708792" cy="34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7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OpenBSD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269230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371F239-712D-428B-A0DD-F9B4D98BF53A}"/>
              </a:ext>
            </a:extLst>
          </p:cNvPr>
          <p:cNvSpPr/>
          <p:nvPr/>
        </p:nvSpPr>
        <p:spPr>
          <a:xfrm>
            <a:off x="6386051" y="24968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# </a:t>
            </a:r>
            <a:r>
              <a:rPr lang="en-US" b="1" dirty="0" err="1"/>
              <a:t>rcctl</a:t>
            </a:r>
            <a:r>
              <a:rPr lang="en-US" b="1" dirty="0"/>
              <a:t> enable </a:t>
            </a:r>
            <a:r>
              <a:rPr lang="en-US" b="1" dirty="0" err="1"/>
              <a:t>iked</a:t>
            </a:r>
            <a:endParaRPr lang="en-US" b="1" dirty="0"/>
          </a:p>
          <a:p>
            <a:r>
              <a:rPr lang="en-US" b="1" dirty="0"/>
              <a:t># </a:t>
            </a:r>
            <a:r>
              <a:rPr lang="en-US" b="1" dirty="0" err="1"/>
              <a:t>rcctl</a:t>
            </a:r>
            <a:r>
              <a:rPr lang="en-US" b="1" dirty="0"/>
              <a:t> start </a:t>
            </a:r>
            <a:r>
              <a:rPr lang="en-US" b="1" dirty="0" err="1"/>
              <a:t>iked</a:t>
            </a:r>
            <a:endParaRPr lang="en-US" b="1" dirty="0"/>
          </a:p>
          <a:p>
            <a:r>
              <a:rPr lang="en-US" b="1" dirty="0"/>
              <a:t># </a:t>
            </a:r>
            <a:r>
              <a:rPr lang="en-US" b="1" dirty="0" err="1"/>
              <a:t>sysctl</a:t>
            </a:r>
            <a:r>
              <a:rPr lang="en-US" b="1" dirty="0"/>
              <a:t> –w </a:t>
            </a:r>
            <a:r>
              <a:rPr lang="en-US" b="1" dirty="0" err="1"/>
              <a:t>net.inet.ip.forwarding</a:t>
            </a:r>
            <a:r>
              <a:rPr lang="en-US" b="1" dirty="0"/>
              <a:t>=1</a:t>
            </a:r>
          </a:p>
          <a:p>
            <a:endParaRPr lang="en-US" b="1" dirty="0"/>
          </a:p>
          <a:p>
            <a:r>
              <a:rPr lang="en-US" b="1" dirty="0"/>
              <a:t>To check if </a:t>
            </a:r>
            <a:r>
              <a:rPr lang="en-US" b="1" dirty="0" err="1"/>
              <a:t>Ipsec</a:t>
            </a:r>
            <a:r>
              <a:rPr lang="en-US" b="1" dirty="0"/>
              <a:t> is working:</a:t>
            </a:r>
          </a:p>
          <a:p>
            <a:r>
              <a:rPr lang="en-US" b="1" dirty="0"/>
              <a:t># </a:t>
            </a:r>
            <a:r>
              <a:rPr lang="en-US" b="1" dirty="0" err="1"/>
              <a:t>ipsecctl</a:t>
            </a:r>
            <a:r>
              <a:rPr lang="en-US" b="1" dirty="0"/>
              <a:t> –</a:t>
            </a:r>
            <a:r>
              <a:rPr lang="en-US" b="1" dirty="0" err="1"/>
              <a:t>sa</a:t>
            </a:r>
            <a:endParaRPr lang="en-US" b="1" dirty="0"/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24B8B-2AD0-4140-B522-AC0A702FF25C}"/>
              </a:ext>
            </a:extLst>
          </p:cNvPr>
          <p:cNvSpPr txBox="1"/>
          <p:nvPr/>
        </p:nvSpPr>
        <p:spPr>
          <a:xfrm>
            <a:off x="6445056" y="1944283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18834-0E50-2F4B-AD6C-C8CDB401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5948"/>
            <a:ext cx="6212426" cy="26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49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1C773C-312F-D942-86A4-8B99F883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53" y="0"/>
            <a:ext cx="5649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8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What?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Why?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Where?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20201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Main()</a:t>
            </a:r>
          </a:p>
        </p:txBody>
      </p:sp>
    </p:spTree>
    <p:extLst>
      <p:ext uri="{BB962C8B-B14F-4D97-AF65-F5344CB8AC3E}">
        <p14:creationId xmlns:p14="http://schemas.microsoft.com/office/powerpoint/2010/main" val="3700766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eploy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Cassandra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on top of </a:t>
            </a:r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Kubernetes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spanning two clouds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27348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Our goal:</a:t>
            </a:r>
          </a:p>
        </p:txBody>
      </p:sp>
    </p:spTree>
    <p:extLst>
      <p:ext uri="{BB962C8B-B14F-4D97-AF65-F5344CB8AC3E}">
        <p14:creationId xmlns:p14="http://schemas.microsoft.com/office/powerpoint/2010/main" val="3255185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ign lit up at night&#10;&#10;Description generated with very high confidence">
            <a:extLst>
              <a:ext uri="{FF2B5EF4-FFF2-40B4-BE49-F238E27FC236}">
                <a16:creationId xmlns:a16="http://schemas.microsoft.com/office/drawing/2014/main" id="{4CCF8133-80F1-4D7D-9631-E67785682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r="22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45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ABDDD-3286-4940-9093-4E122EB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7326"/>
            <a:ext cx="10905066" cy="4050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REMEMBER THIS ?</a:t>
            </a:r>
          </a:p>
        </p:txBody>
      </p:sp>
    </p:spTree>
    <p:extLst>
      <p:ext uri="{BB962C8B-B14F-4D97-AF65-F5344CB8AC3E}">
        <p14:creationId xmlns:p14="http://schemas.microsoft.com/office/powerpoint/2010/main" val="1628802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ABDDD-3286-4940-9093-4E122EB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7326"/>
            <a:ext cx="10905066" cy="4050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</a:t>
            </a:r>
            <a:r>
              <a:rPr lang="en-US" sz="3200" dirty="0"/>
              <a:t> WITH CASSANDRA !</a:t>
            </a:r>
            <a:endParaRPr lang="en-US" sz="3200" kern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BB95C-6E49-4D7E-91C1-8B53BB08EF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1310568" y="2558059"/>
            <a:ext cx="3194387" cy="3810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471E9-D5FE-41AB-A440-F224B5FC96F2}"/>
              </a:ext>
            </a:extLst>
          </p:cNvPr>
          <p:cNvSpPr txBox="1"/>
          <p:nvPr/>
        </p:nvSpPr>
        <p:spPr>
          <a:xfrm>
            <a:off x="2417275" y="4542772"/>
            <a:ext cx="980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AD2F3-69C9-41F7-86E8-663975711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8354146" y="2625458"/>
            <a:ext cx="3194387" cy="3810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A7715-3B4F-4480-8A2D-49ADAD628565}"/>
              </a:ext>
            </a:extLst>
          </p:cNvPr>
          <p:cNvSpPr txBox="1"/>
          <p:nvPr/>
        </p:nvSpPr>
        <p:spPr>
          <a:xfrm>
            <a:off x="9376074" y="4604116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AZURE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BD47BB2-0661-4B96-8680-E97982EF1D8F}"/>
              </a:ext>
            </a:extLst>
          </p:cNvPr>
          <p:cNvSpPr/>
          <p:nvPr/>
        </p:nvSpPr>
        <p:spPr>
          <a:xfrm>
            <a:off x="4462563" y="4693112"/>
            <a:ext cx="3891583" cy="5847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51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" y="1675226"/>
            <a:ext cx="12117703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35EA-D216-7B44-9FB9-9E151CC648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864582" y="3021356"/>
            <a:ext cx="543605" cy="648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0E592-C113-8341-8F5D-D9B01DE72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10697430" y="2905532"/>
            <a:ext cx="543605" cy="64843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072F59-5EDE-BC48-8B51-F026B319D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26304"/>
              </p:ext>
            </p:extLst>
          </p:nvPr>
        </p:nvGraphicFramePr>
        <p:xfrm>
          <a:off x="8026401" y="6150640"/>
          <a:ext cx="3594798" cy="275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7449">
                  <a:extLst>
                    <a:ext uri="{9D8B030D-6E8A-4147-A177-3AD203B41FA5}">
                      <a16:colId xmlns:a16="http://schemas.microsoft.com/office/drawing/2014/main" val="2066387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47812508"/>
                    </a:ext>
                  </a:extLst>
                </a:gridCol>
                <a:gridCol w="1664399">
                  <a:extLst>
                    <a:ext uri="{9D8B030D-6E8A-4147-A177-3AD203B41FA5}">
                      <a16:colId xmlns:a16="http://schemas.microsoft.com/office/drawing/2014/main" val="1836004766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r>
                        <a:rPr lang="en-US" sz="1200" b="1" spc="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100.64.0.0/10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spc="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10.0.1.4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spc="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KOPS Network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87763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D96093-CA30-DF41-9490-658DA9B4D174}"/>
              </a:ext>
            </a:extLst>
          </p:cNvPr>
          <p:cNvCxnSpPr>
            <a:endCxn id="4" idx="3"/>
          </p:cNvCxnSpPr>
          <p:nvPr/>
        </p:nvCxnSpPr>
        <p:spPr>
          <a:xfrm flipH="1" flipV="1">
            <a:off x="1408187" y="3345574"/>
            <a:ext cx="6618214" cy="2942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24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7579348" cy="5445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better view of the design choices when connecting public clouds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that failures will happen – and that’s ok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Reach out for help. Talk to the community.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i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221693" y="3143620"/>
            <a:ext cx="41588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Key takeaways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5A00E-4C37-FA4A-888E-23FBA582F907}"/>
              </a:ext>
            </a:extLst>
          </p:cNvPr>
          <p:cNvCxnSpPr>
            <a:cxnSpLocks/>
          </p:cNvCxnSpPr>
          <p:nvPr/>
        </p:nvCxnSpPr>
        <p:spPr>
          <a:xfrm>
            <a:off x="4380588" y="1364513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27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8EA2-0D08-E44A-B6AD-91180D9D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772" y="0"/>
            <a:ext cx="2932387" cy="1134867"/>
          </a:xfrm>
        </p:spPr>
        <p:txBody>
          <a:bodyPr>
            <a:normAutofit/>
          </a:bodyPr>
          <a:lstStyle/>
          <a:p>
            <a:r>
              <a:rPr lang="en-US" sz="4800" dirty="0"/>
              <a:t>Questions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A6302-FAA0-5349-849D-8C842DA6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28" y="1282920"/>
            <a:ext cx="3118813" cy="31188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9C167-6C34-DA49-90E4-A4E0156049A0}"/>
              </a:ext>
            </a:extLst>
          </p:cNvPr>
          <p:cNvSpPr txBox="1"/>
          <p:nvPr/>
        </p:nvSpPr>
        <p:spPr>
          <a:xfrm>
            <a:off x="3731349" y="4549786"/>
            <a:ext cx="43316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diegocasati</a:t>
            </a: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@twitter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C8D91-14E9-9444-9311-E32AA8AABBAB}"/>
              </a:ext>
            </a:extLst>
          </p:cNvPr>
          <p:cNvSpPr/>
          <p:nvPr/>
        </p:nvSpPr>
        <p:spPr>
          <a:xfrm>
            <a:off x="1912739" y="5313392"/>
            <a:ext cx="8355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dcasati</a:t>
            </a:r>
            <a:r>
              <a:rPr lang="en-US" sz="3600" dirty="0"/>
              <a:t>/cross-cloud-</a:t>
            </a:r>
            <a:r>
              <a:rPr lang="en-US" sz="3600" dirty="0" err="1"/>
              <a:t>vpn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892273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eploy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Cassandra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on top of </a:t>
            </a:r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Kubernetes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spanning two clouds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20213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91306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42F2D-54D2-A247-BBD4-D54870C1A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6" t="1777" r="3619"/>
          <a:stretch/>
        </p:blipFill>
        <p:spPr>
          <a:xfrm>
            <a:off x="20" y="121920"/>
            <a:ext cx="6105635" cy="673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0350F-13D3-C640-8B68-DD478991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735" y="640081"/>
            <a:ext cx="4806184" cy="33524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Wait? What? Let me check online</a:t>
            </a:r>
          </a:p>
        </p:txBody>
      </p:sp>
    </p:spTree>
    <p:extLst>
      <p:ext uri="{BB962C8B-B14F-4D97-AF65-F5344CB8AC3E}">
        <p14:creationId xmlns:p14="http://schemas.microsoft.com/office/powerpoint/2010/main" val="39636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Proactive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exercise simulating Customers looking to (1)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migrate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or have their workload (2)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spanning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in two clouds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17661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3443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22764</TotalTime>
  <Words>1193</Words>
  <Application>Microsoft Macintosh PowerPoint</Application>
  <PresentationFormat>Widescreen</PresentationFormat>
  <Paragraphs>300</Paragraphs>
  <Slides>66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Phosphate Inline</vt:lpstr>
      <vt:lpstr>Segoe UI</vt:lpstr>
      <vt:lpstr>Segoe UI Historic</vt:lpstr>
      <vt:lpstr>Segoe UI Symbol</vt:lpstr>
      <vt:lpstr>Office Theme</vt:lpstr>
      <vt:lpstr>Cross-Cloud Connectivity University of British Columbia - ICCS – Vancouver, Canada</vt:lpstr>
      <vt:lpstr>PowerPoint Presentation</vt:lpstr>
      <vt:lpstr>PowerPoint Presentation</vt:lpstr>
      <vt:lpstr>Cross-Cloud Connectivity</vt:lpstr>
      <vt:lpstr>  Ignite your curiosity by showing a real use case of an engineering exercise.  </vt:lpstr>
      <vt:lpstr>What? Why? Where? How?</vt:lpstr>
      <vt:lpstr>Deploy Cassandra on top of Kubernetes spanning two clouds</vt:lpstr>
      <vt:lpstr>Wait? What? Let me check online</vt:lpstr>
      <vt:lpstr>Proactive exercise simulating Customers looking to (1) migrate or have their workload (2) spanning in two clouds </vt:lpstr>
      <vt:lpstr>Why?</vt:lpstr>
      <vt:lpstr>Why?</vt:lpstr>
      <vt:lpstr>AWS Azure</vt:lpstr>
      <vt:lpstr> site-to-site VPN between the clouds using open source components </vt:lpstr>
      <vt:lpstr>END-TO-END TOPOLOGY - NETWORK</vt:lpstr>
      <vt:lpstr>PowerPoint Presentation</vt:lpstr>
      <vt:lpstr>Common Vocabulary</vt:lpstr>
      <vt:lpstr>AWS Vocabulary</vt:lpstr>
      <vt:lpstr>Azure Vocabulary</vt:lpstr>
      <vt:lpstr>Let’s breakdown the solution</vt:lpstr>
      <vt:lpstr>The solution – in pieces</vt:lpstr>
      <vt:lpstr>Database: Cassandra</vt:lpstr>
      <vt:lpstr>Apache Cassandra is a free and open-source distributed NoSQL database management system designed to handle large amounts of data across many commodity servers, providing high availability with no single point of failure</vt:lpstr>
      <vt:lpstr>Containers</vt:lpstr>
      <vt:lpstr>Why do we need containers?</vt:lpstr>
      <vt:lpstr>PowerPoint Presentation</vt:lpstr>
      <vt:lpstr>PowerPoint Presentation</vt:lpstr>
      <vt:lpstr>Any issues with containers?</vt:lpstr>
      <vt:lpstr>Containers Orchestration: Kubernetes</vt:lpstr>
      <vt:lpstr>Kubernetes is an open-source system for automating deployment, scaling, and management of containerized applications.  </vt:lpstr>
      <vt:lpstr>PowerPoint Presentation</vt:lpstr>
      <vt:lpstr>ON AZURE -ACS-Engine https://github.com/Azure/acs-engine</vt:lpstr>
      <vt:lpstr>ON AWS - KOPS https://github.com/kubernetes/kops</vt:lpstr>
      <vt:lpstr>Network</vt:lpstr>
      <vt:lpstr>How do we connect two networks?</vt:lpstr>
      <vt:lpstr>How do we securely connect two networks?</vt:lpstr>
      <vt:lpstr>VPN – Virtual Private Networks</vt:lpstr>
      <vt:lpstr>VPN – Virtual Private Networks</vt:lpstr>
      <vt:lpstr>Let’s look at VPN options</vt:lpstr>
      <vt:lpstr>PowerPoint Presentation</vt:lpstr>
      <vt:lpstr>OSI Model – It’s 1999 all over again</vt:lpstr>
      <vt:lpstr>PowerPoint Presentation</vt:lpstr>
      <vt:lpstr>PowerPoint Presentation</vt:lpstr>
      <vt:lpstr>PowerPoint Presentation</vt:lpstr>
      <vt:lpstr>IPsec and its  RFCs –  This is HARD! </vt:lpstr>
      <vt:lpstr>PowerPoint Presentation</vt:lpstr>
      <vt:lpstr>The solution – in pieces</vt:lpstr>
      <vt:lpstr>What failed</vt:lpstr>
      <vt:lpstr>#FAIL!</vt:lpstr>
      <vt:lpstr>What worked</vt:lpstr>
      <vt:lpstr>#IT_WORKS!</vt:lpstr>
      <vt:lpstr>PowerPoint Presentation</vt:lpstr>
      <vt:lpstr>The solution – in pieces</vt:lpstr>
      <vt:lpstr>Why OpenBSD?</vt:lpstr>
      <vt:lpstr>END-TO-END TOPOLOGY - NETWORK</vt:lpstr>
      <vt:lpstr>AWS</vt:lpstr>
      <vt:lpstr>Azure</vt:lpstr>
      <vt:lpstr>OpenBSD</vt:lpstr>
      <vt:lpstr>OpenBSD</vt:lpstr>
      <vt:lpstr>PowerPoint Presentation</vt:lpstr>
      <vt:lpstr>Deploy Cassandra on top of Kubernetes spanning two clouds</vt:lpstr>
      <vt:lpstr>PowerPoint Presentation</vt:lpstr>
      <vt:lpstr>REMEMBER THIS ?</vt:lpstr>
      <vt:lpstr>END-TO-END TOPOLOGY  WITH CASSANDRA !</vt:lpstr>
      <vt:lpstr>END-TO-END TOPOLOGY - NETWORK</vt:lpstr>
      <vt:lpstr>A better view of the design choices when connecting public clouds  Understand that failures will happen – and that’s ok  Reach out for help. Talk to the community. </vt:lpstr>
      <vt:lpstr>Questions 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Cross-Cloud</dc:title>
  <dc:creator>Diego Protta Casati</dc:creator>
  <cp:lastModifiedBy>Diego Protta Casati</cp:lastModifiedBy>
  <cp:revision>129</cp:revision>
  <dcterms:created xsi:type="dcterms:W3CDTF">2017-11-08T22:11:51Z</dcterms:created>
  <dcterms:modified xsi:type="dcterms:W3CDTF">2018-04-05T00:03:36Z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dicasati@microsoft.com</vt:lpwstr>
  </property>
  <property fmtid="{D5CDD505-2E9C-101B-9397-08002B2CF9AE}" pid="5" name="MSIP_Label_f42aa342-8706-4288-bd11-ebb85995028c_SetDate">
    <vt:lpwstr>2017-11-09T01:50:17.3294822Z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